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313" r:id="rId3"/>
    <p:sldId id="314" r:id="rId4"/>
    <p:sldId id="332" r:id="rId5"/>
    <p:sldId id="320" r:id="rId6"/>
    <p:sldId id="321" r:id="rId7"/>
    <p:sldId id="322" r:id="rId8"/>
    <p:sldId id="323" r:id="rId9"/>
    <p:sldId id="326" r:id="rId10"/>
    <p:sldId id="327" r:id="rId11"/>
    <p:sldId id="333" r:id="rId12"/>
    <p:sldId id="334" r:id="rId13"/>
    <p:sldId id="324" r:id="rId14"/>
    <p:sldId id="325" r:id="rId15"/>
    <p:sldId id="328" r:id="rId16"/>
    <p:sldId id="329" r:id="rId17"/>
    <p:sldId id="330" r:id="rId18"/>
    <p:sldId id="331" r:id="rId19"/>
    <p:sldId id="268" r:id="rId20"/>
  </p:sldIdLst>
  <p:sldSz cx="12192000" cy="6858000"/>
  <p:notesSz cx="6858000" cy="9144000"/>
  <p:embeddedFontLst>
    <p:embeddedFont>
      <p:font typeface="Play" panose="020B0604020202020204" charset="0"/>
      <p:regular r:id="rId22"/>
      <p:bold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8" roundtripDataSignature="AMtx7mgeqGcjYiyGwsqnptfQAx8wrqwC1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7" autoAdjust="0"/>
    <p:restoredTop sz="94655"/>
  </p:normalViewPr>
  <p:slideViewPr>
    <p:cSldViewPr snapToGrid="0">
      <p:cViewPr varScale="1">
        <p:scale>
          <a:sx n="70" d="100"/>
          <a:sy n="70" d="100"/>
        </p:scale>
        <p:origin x="72" y="1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39beee1c10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339beee1c10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docs.oracle.com/javase/tutorial/uiswing/layout/visual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.mockito.org/" TargetMode="External"/><Relationship Id="rId2" Type="http://schemas.openxmlformats.org/officeDocument/2006/relationships/hyperlink" Target="https://github.com/DiUS/java-fak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Jur1cek/jUnit_examples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</a:pPr>
            <a:r>
              <a:rPr lang="sk-SK"/>
              <a:t>Objektovo Orientované programovanie</a:t>
            </a:r>
            <a:endParaRPr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5</a:t>
            </a:r>
            <a:r>
              <a:rPr lang="sk-SK" dirty="0"/>
              <a:t>. Prednáška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sk-SK" dirty="0"/>
              <a:t>LS 2024/2025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sk-SK" dirty="0"/>
              <a:t>Juraj Petrík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5E6B4-903C-D889-20A5-43199A28D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handling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E1358-211D-343A-C061-255B07F55A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 </a:t>
            </a:r>
            <a:r>
              <a:rPr lang="en-US" dirty="0" err="1"/>
              <a:t>samotnej</a:t>
            </a:r>
            <a:r>
              <a:rPr lang="en-US" dirty="0"/>
              <a:t> </a:t>
            </a:r>
            <a:r>
              <a:rPr lang="en-US" dirty="0" err="1"/>
              <a:t>triede</a:t>
            </a:r>
            <a:endParaRPr lang="en-US" dirty="0"/>
          </a:p>
          <a:p>
            <a:r>
              <a:rPr lang="en-US" dirty="0"/>
              <a:t>V </a:t>
            </a:r>
            <a:r>
              <a:rPr lang="en-US" dirty="0" err="1"/>
              <a:t>inej</a:t>
            </a:r>
            <a:r>
              <a:rPr lang="en-US" dirty="0"/>
              <a:t> </a:t>
            </a:r>
            <a:r>
              <a:rPr lang="en-US" dirty="0" err="1"/>
              <a:t>triede</a:t>
            </a:r>
            <a:endParaRPr lang="en-US" dirty="0"/>
          </a:p>
          <a:p>
            <a:r>
              <a:rPr lang="en-US" dirty="0" err="1"/>
              <a:t>Anonymnou</a:t>
            </a:r>
            <a:r>
              <a:rPr lang="en-US" dirty="0"/>
              <a:t> </a:t>
            </a:r>
            <a:r>
              <a:rPr lang="en-US" dirty="0" err="1"/>
              <a:t>triedou</a:t>
            </a:r>
            <a:endParaRPr lang="en-US" dirty="0"/>
          </a:p>
          <a:p>
            <a:r>
              <a:rPr lang="en-US" dirty="0"/>
              <a:t>Lambda v</a:t>
            </a:r>
            <a:r>
              <a:rPr lang="sk-SK" dirty="0" err="1"/>
              <a:t>ýrazom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820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8DBEC-348E-F32D-EAC4-67ECD0BF9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Vn</a:t>
            </a:r>
            <a:r>
              <a:rPr lang="sk-SK" dirty="0" err="1"/>
              <a:t>útorné</a:t>
            </a:r>
            <a:r>
              <a:rPr lang="sk-SK" dirty="0"/>
              <a:t> triedy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2B88BC-A27D-3553-EF93-8B4A15ACBE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Trieda v triede</a:t>
            </a:r>
          </a:p>
          <a:p>
            <a:r>
              <a:rPr lang="sk-SK" dirty="0"/>
              <a:t>Môže používať atribúty „vonkajšej“ triedy, aj privátne</a:t>
            </a:r>
          </a:p>
          <a:p>
            <a:r>
              <a:rPr lang="sk-SK" dirty="0"/>
              <a:t>„Vnútorný“ objekt je viazaný na „vonkajší“ </a:t>
            </a:r>
          </a:p>
          <a:p>
            <a:endParaRPr lang="sk-SK" dirty="0"/>
          </a:p>
          <a:p>
            <a:r>
              <a:rPr lang="en-US" dirty="0" err="1"/>
              <a:t>MyOuter</a:t>
            </a:r>
            <a:r>
              <a:rPr lang="en-US" dirty="0"/>
              <a:t> </a:t>
            </a:r>
            <a:r>
              <a:rPr lang="en-US" dirty="0" err="1"/>
              <a:t>outerObj</a:t>
            </a:r>
            <a:r>
              <a:rPr lang="en-US" dirty="0"/>
              <a:t> = new </a:t>
            </a:r>
            <a:r>
              <a:rPr lang="en-US" dirty="0" err="1"/>
              <a:t>MyOuter</a:t>
            </a:r>
            <a:r>
              <a:rPr lang="en-US" dirty="0"/>
              <a:t>();</a:t>
            </a:r>
          </a:p>
          <a:p>
            <a:r>
              <a:rPr lang="en-US" dirty="0" err="1"/>
              <a:t>MyOuter.MyInner</a:t>
            </a:r>
            <a:r>
              <a:rPr lang="en-US" dirty="0"/>
              <a:t> </a:t>
            </a:r>
            <a:r>
              <a:rPr lang="en-US" dirty="0" err="1"/>
              <a:t>innerObj</a:t>
            </a:r>
            <a:r>
              <a:rPr lang="en-US" dirty="0"/>
              <a:t> = </a:t>
            </a:r>
            <a:r>
              <a:rPr lang="en-US" dirty="0" err="1"/>
              <a:t>outerObj.new</a:t>
            </a:r>
            <a:r>
              <a:rPr lang="en-US" dirty="0"/>
              <a:t> </a:t>
            </a:r>
            <a:r>
              <a:rPr lang="en-US" dirty="0" err="1"/>
              <a:t>MyInner</a:t>
            </a:r>
            <a:r>
              <a:rPr lang="en-US" dirty="0"/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3950720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4F52-5648-7F60-82E8-C65B1985B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Lambda</a:t>
            </a:r>
            <a:r>
              <a:rPr lang="sk-SK" dirty="0"/>
              <a:t> výraz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276DA8-A97F-F5CB-770F-55C88DDBEE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label.addActionListener</a:t>
            </a:r>
            <a:r>
              <a:rPr lang="en-US" dirty="0"/>
              <a:t>(event -&gt; </a:t>
            </a:r>
            <a:r>
              <a:rPr lang="en-US" dirty="0" err="1"/>
              <a:t>label.setText</a:t>
            </a:r>
            <a:r>
              <a:rPr lang="en-US" dirty="0"/>
              <a:t>(„</a:t>
            </a:r>
            <a:r>
              <a:rPr lang="sk-SK" dirty="0" err="1"/>
              <a:t>Hello</a:t>
            </a:r>
            <a:r>
              <a:rPr lang="en-US" dirty="0"/>
              <a:t>!"));</a:t>
            </a:r>
          </a:p>
          <a:p>
            <a:endParaRPr lang="en-US" dirty="0"/>
          </a:p>
          <a:p>
            <a:r>
              <a:rPr lang="en-US" dirty="0"/>
              <a:t>Iba </a:t>
            </a:r>
            <a:r>
              <a:rPr lang="en-US" dirty="0" err="1"/>
              <a:t>ke</a:t>
            </a:r>
            <a:r>
              <a:rPr lang="sk-SK" dirty="0"/>
              <a:t>ď používame </a:t>
            </a:r>
            <a:r>
              <a:rPr lang="sk-SK" dirty="0" err="1"/>
              <a:t>functional</a:t>
            </a:r>
            <a:r>
              <a:rPr lang="sk-SK" dirty="0"/>
              <a:t> interface </a:t>
            </a:r>
            <a:r>
              <a:rPr lang="en-US" dirty="0"/>
              <a:t>(SAM</a:t>
            </a:r>
            <a:r>
              <a:rPr lang="sk-SK" dirty="0"/>
              <a:t> interface</a:t>
            </a:r>
            <a:r>
              <a:rPr lang="en-US" dirty="0"/>
              <a:t>) – </a:t>
            </a:r>
            <a:r>
              <a:rPr lang="sk-SK" dirty="0"/>
              <a:t>obsahuje jednu abstraktnú metódu </a:t>
            </a:r>
            <a:r>
              <a:rPr lang="en-US" dirty="0"/>
              <a:t>(m</a:t>
            </a:r>
            <a:r>
              <a:rPr lang="sk-SK" dirty="0" err="1"/>
              <a:t>ôže</a:t>
            </a:r>
            <a:r>
              <a:rPr lang="sk-SK" dirty="0"/>
              <a:t> mať aj iné typy</a:t>
            </a:r>
            <a:r>
              <a:rPr lang="en-US" dirty="0"/>
              <a:t>)</a:t>
            </a:r>
            <a:endParaRPr lang="sk-SK" dirty="0"/>
          </a:p>
          <a:p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079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0B9C9-6886-3A10-F595-0E91A2A94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9F69C4-EB37-5A18-8917-125F3BF464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Pri</a:t>
            </a:r>
            <a:r>
              <a:rPr lang="sk-SK" dirty="0"/>
              <a:t>dávanie </a:t>
            </a:r>
            <a:r>
              <a:rPr lang="sk-SK" dirty="0" err="1"/>
              <a:t>widgetov</a:t>
            </a:r>
            <a:r>
              <a:rPr lang="sk-SK" dirty="0"/>
              <a:t> (komponentov) do </a:t>
            </a:r>
            <a:r>
              <a:rPr lang="sk-SK" dirty="0" err="1"/>
              <a:t>framu</a:t>
            </a:r>
            <a:endParaRPr lang="sk-SK" dirty="0"/>
          </a:p>
          <a:p>
            <a:r>
              <a:rPr lang="sk-SK" dirty="0"/>
              <a:t>Kreslenie 2D grafiky</a:t>
            </a:r>
          </a:p>
          <a:p>
            <a:r>
              <a:rPr lang="sk-SK" dirty="0"/>
              <a:t>Vloženie </a:t>
            </a:r>
            <a:r>
              <a:rPr lang="sk-SK" dirty="0" err="1"/>
              <a:t>obrázk</a:t>
            </a:r>
            <a:r>
              <a:rPr lang="en-US" dirty="0"/>
              <a:t>u</a:t>
            </a:r>
          </a:p>
          <a:p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  <a:p>
            <a:r>
              <a:rPr lang="en-US" sz="1800" dirty="0">
                <a:hlinkClick r:id="rId2"/>
              </a:rPr>
              <a:t>https://docs.oracle.com/javase/tutorial/uiswing/layout/visual.html</a:t>
            </a:r>
            <a:endParaRPr lang="en-US" sz="1800" dirty="0"/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3383466-CFC1-5E25-EFA2-9C256C64C0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2943" y="2486599"/>
            <a:ext cx="3550857" cy="314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5349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40D74-8CAD-9C77-6A9A-7B168A24D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Layout managers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B54774-97B8-511E-7246-87FCAB1831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Komponenty</a:t>
            </a:r>
            <a:r>
              <a:rPr lang="en-US" dirty="0"/>
              <a:t> </a:t>
            </a:r>
            <a:r>
              <a:rPr lang="sk-SK" dirty="0"/>
              <a:t>je štandardné možné vnoriť do seba</a:t>
            </a:r>
          </a:p>
          <a:p>
            <a:endParaRPr lang="sk-SK" dirty="0"/>
          </a:p>
          <a:p>
            <a:r>
              <a:rPr lang="sk-SK" dirty="0" err="1"/>
              <a:t>BorderLayout</a:t>
            </a:r>
            <a:r>
              <a:rPr lang="sk-SK" dirty="0"/>
              <a:t> – jeden komponent na región, zvyčajne nerešpektuje rozmery komponentov </a:t>
            </a:r>
            <a:r>
              <a:rPr lang="en-US" dirty="0"/>
              <a:t>(default pre frame)</a:t>
            </a:r>
            <a:endParaRPr lang="sk-SK" dirty="0"/>
          </a:p>
          <a:p>
            <a:r>
              <a:rPr lang="sk-SK" dirty="0" err="1"/>
              <a:t>FlowLayout</a:t>
            </a:r>
            <a:r>
              <a:rPr lang="sk-SK" dirty="0"/>
              <a:t> – zľava doprava</a:t>
            </a:r>
            <a:r>
              <a:rPr lang="en-US" dirty="0"/>
              <a:t>, re</a:t>
            </a:r>
            <a:r>
              <a:rPr lang="sk-SK" dirty="0" err="1"/>
              <a:t>špektuje</a:t>
            </a:r>
            <a:r>
              <a:rPr lang="sk-SK" dirty="0"/>
              <a:t> rozmery komponentov</a:t>
            </a:r>
            <a:r>
              <a:rPr lang="en-US" dirty="0"/>
              <a:t>, wrapping</a:t>
            </a:r>
            <a:r>
              <a:rPr lang="sk-SK" dirty="0"/>
              <a:t> </a:t>
            </a:r>
            <a:r>
              <a:rPr lang="en-US" dirty="0"/>
              <a:t>(default pre panel)</a:t>
            </a:r>
            <a:endParaRPr lang="sk-SK" dirty="0"/>
          </a:p>
          <a:p>
            <a:r>
              <a:rPr lang="sk-SK" dirty="0" err="1"/>
              <a:t>BoxLayout</a:t>
            </a:r>
            <a:r>
              <a:rPr lang="sk-SK" dirty="0"/>
              <a:t> – podobne ako </a:t>
            </a:r>
            <a:r>
              <a:rPr lang="sk-SK" dirty="0" err="1"/>
              <a:t>FlowLayout</a:t>
            </a:r>
            <a:r>
              <a:rPr lang="sk-SK" dirty="0"/>
              <a:t> ale zhora nadol</a:t>
            </a:r>
            <a:r>
              <a:rPr lang="en-US" dirty="0"/>
              <a:t>,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automaticky</a:t>
            </a:r>
            <a:r>
              <a:rPr lang="en-US" dirty="0"/>
              <a:t> component wrapping</a:t>
            </a:r>
            <a:endParaRPr lang="sk-SK" dirty="0"/>
          </a:p>
          <a:p>
            <a:r>
              <a:rPr lang="sk-SK" dirty="0" err="1"/>
              <a:t>GridBagLayout</a:t>
            </a:r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785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F9CB5-FE01-6C4D-A20D-28B5C91C4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Layouts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38E82-28E7-3685-AFEC-175A8BECA4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Pozor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da</a:t>
            </a:r>
            <a:r>
              <a:rPr lang="sk-SK" dirty="0" err="1"/>
              <a:t>lšie</a:t>
            </a:r>
            <a:r>
              <a:rPr lang="sk-SK" dirty="0"/>
              <a:t> špecifiká, toto je </a:t>
            </a:r>
            <a:r>
              <a:rPr lang="en-US" dirty="0"/>
              <a:t>“default” </a:t>
            </a:r>
            <a:r>
              <a:rPr lang="en-US" dirty="0" err="1"/>
              <a:t>spr</a:t>
            </a:r>
            <a:r>
              <a:rPr lang="sk-SK" dirty="0" err="1"/>
              <a:t>ávanie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A08BD9-3586-6913-2244-F31C8C4546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872" y="2532319"/>
            <a:ext cx="3152188" cy="27894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92E7C7B-0D1D-8723-7FC5-27CEC43E46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3772" y="3505925"/>
            <a:ext cx="5410955" cy="49536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4219F9B-7DFF-B8E6-33F8-E0ACA1D0FE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97439" y="3064930"/>
            <a:ext cx="1219370" cy="172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48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C5CB1-56FD-C3E6-E42E-32DC42CDC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BorderLayout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E71190-70E4-A00C-A281-6193C147DB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Ako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spr</a:t>
            </a:r>
            <a:r>
              <a:rPr lang="sk-SK" dirty="0" err="1"/>
              <a:t>ávajú</a:t>
            </a:r>
            <a:r>
              <a:rPr lang="sk-SK" dirty="0"/>
              <a:t> regióny?</a:t>
            </a:r>
            <a:endParaRPr lang="en-US" dirty="0"/>
          </a:p>
          <a:p>
            <a:r>
              <a:rPr lang="en-US" dirty="0"/>
              <a:t>1 </a:t>
            </a:r>
            <a:r>
              <a:rPr lang="en-US" dirty="0" err="1"/>
              <a:t>komponent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regi</a:t>
            </a:r>
            <a:r>
              <a:rPr lang="sk-SK" dirty="0"/>
              <a:t>on</a:t>
            </a:r>
            <a:endParaRPr lang="en-US" dirty="0"/>
          </a:p>
          <a:p>
            <a:r>
              <a:rPr lang="en-US" dirty="0"/>
              <a:t>Ako je to s </a:t>
            </a:r>
            <a:r>
              <a:rPr lang="en-US" dirty="0" err="1"/>
              <a:t>ve</a:t>
            </a:r>
            <a:r>
              <a:rPr lang="sk-SK" dirty="0" err="1"/>
              <a:t>ľkosťou</a:t>
            </a:r>
            <a:r>
              <a:rPr lang="sk-SK" dirty="0"/>
              <a:t> komponentov?</a:t>
            </a:r>
          </a:p>
          <a:p>
            <a:r>
              <a:rPr lang="sk-SK" dirty="0" err="1"/>
              <a:t>It</a:t>
            </a:r>
            <a:r>
              <a:rPr lang="sk-SK" dirty="0"/>
              <a:t> </a:t>
            </a:r>
            <a:r>
              <a:rPr lang="sk-SK" dirty="0" err="1"/>
              <a:t>depends</a:t>
            </a:r>
            <a:r>
              <a:rPr lang="sk-SK" dirty="0"/>
              <a:t>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230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512AF-ED79-88DA-9460-CF5040417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Komponenty</a:t>
            </a:r>
            <a:r>
              <a:rPr lang="en-US" dirty="0"/>
              <a:t> </a:t>
            </a:r>
            <a:r>
              <a:rPr lang="en-US" dirty="0" err="1"/>
              <a:t>vo</a:t>
            </a:r>
            <a:r>
              <a:rPr lang="en-US" dirty="0"/>
              <a:t> </a:t>
            </a:r>
            <a:r>
              <a:rPr lang="en-US" dirty="0" err="1"/>
              <a:t>Swingu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E84681-5584-9EB0-4746-8AE8E0866C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Background (</a:t>
            </a:r>
            <a:r>
              <a:rPr lang="en-US" dirty="0" err="1"/>
              <a:t>JFrame</a:t>
            </a:r>
            <a:r>
              <a:rPr lang="en-US" dirty="0"/>
              <a:t>, </a:t>
            </a:r>
            <a:r>
              <a:rPr lang="en-US" dirty="0" err="1"/>
              <a:t>JPanel</a:t>
            </a:r>
            <a:r>
              <a:rPr lang="en-US" dirty="0"/>
              <a:t>) </a:t>
            </a:r>
          </a:p>
          <a:p>
            <a:r>
              <a:rPr lang="en-US" dirty="0"/>
              <a:t>Interactive components:</a:t>
            </a:r>
          </a:p>
          <a:p>
            <a:pPr lvl="1"/>
            <a:r>
              <a:rPr lang="en-US" dirty="0" err="1"/>
              <a:t>JButton</a:t>
            </a:r>
            <a:endParaRPr lang="en-US" dirty="0"/>
          </a:p>
          <a:p>
            <a:pPr lvl="1"/>
            <a:r>
              <a:rPr lang="en-US" dirty="0" err="1"/>
              <a:t>JLabel</a:t>
            </a:r>
            <a:endParaRPr lang="en-US" dirty="0"/>
          </a:p>
          <a:p>
            <a:pPr lvl="1"/>
            <a:r>
              <a:rPr lang="en-US" dirty="0" err="1"/>
              <a:t>JTextField</a:t>
            </a:r>
            <a:endParaRPr lang="en-US" dirty="0"/>
          </a:p>
          <a:p>
            <a:pPr lvl="1"/>
            <a:r>
              <a:rPr lang="en-US" dirty="0" err="1"/>
              <a:t>JTextArea</a:t>
            </a:r>
            <a:endParaRPr lang="en-US" dirty="0"/>
          </a:p>
          <a:p>
            <a:pPr lvl="1"/>
            <a:r>
              <a:rPr lang="en-US" dirty="0" err="1"/>
              <a:t>JList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4475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E3069-AA31-2EB1-DA61-08646A4A9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GUI všeobecne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EA6698-B604-8408-0903-F363E58CDC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Čo sa stane keď niečo dlhšie trvá?</a:t>
            </a:r>
          </a:p>
          <a:p>
            <a:r>
              <a:rPr lang="sk-SK" dirty="0"/>
              <a:t>Oddeľ</a:t>
            </a:r>
            <a:r>
              <a:rPr lang="en-US" dirty="0" err="1"/>
              <a:t>ujte</a:t>
            </a:r>
            <a:r>
              <a:rPr lang="en-US" dirty="0"/>
              <a:t> d</a:t>
            </a:r>
            <a:r>
              <a:rPr lang="sk-SK" dirty="0" err="1"/>
              <a:t>áta</a:t>
            </a:r>
            <a:r>
              <a:rPr lang="sk-SK" dirty="0"/>
              <a:t>, aplikačnú logiku a prezentačnú </a:t>
            </a:r>
            <a:r>
              <a:rPr lang="sk-SK" dirty="0" err="1"/>
              <a:t>vrstv</a:t>
            </a:r>
            <a:r>
              <a:rPr lang="en-US" dirty="0"/>
              <a:t>u</a:t>
            </a:r>
          </a:p>
          <a:p>
            <a:r>
              <a:rPr lang="en-US" dirty="0"/>
              <a:t>Pou</a:t>
            </a:r>
            <a:r>
              <a:rPr lang="sk-SK" dirty="0" err="1"/>
              <a:t>žívajte</a:t>
            </a:r>
            <a:r>
              <a:rPr lang="sk-SK" dirty="0"/>
              <a:t> vhodný vzor</a:t>
            </a:r>
            <a:r>
              <a:rPr lang="en-US" dirty="0"/>
              <a:t>:</a:t>
            </a:r>
            <a:r>
              <a:rPr lang="sk-SK" dirty="0"/>
              <a:t> MVC </a:t>
            </a:r>
            <a:r>
              <a:rPr lang="sk-SK" dirty="0" err="1"/>
              <a:t>vs</a:t>
            </a:r>
            <a:r>
              <a:rPr lang="sk-SK" dirty="0"/>
              <a:t> MVP </a:t>
            </a:r>
            <a:r>
              <a:rPr lang="sk-SK" dirty="0" err="1"/>
              <a:t>vs</a:t>
            </a:r>
            <a:r>
              <a:rPr lang="sk-SK" dirty="0"/>
              <a:t> MVVM </a:t>
            </a:r>
            <a:r>
              <a:rPr lang="sk-SK" dirty="0" err="1"/>
              <a:t>vs</a:t>
            </a:r>
            <a:r>
              <a:rPr lang="sk-SK" dirty="0"/>
              <a:t> ...</a:t>
            </a:r>
            <a:endParaRPr lang="en-US" dirty="0"/>
          </a:p>
          <a:p>
            <a:endParaRPr lang="en-US" dirty="0"/>
          </a:p>
        </p:txBody>
      </p:sp>
      <p:pic>
        <p:nvPicPr>
          <p:cNvPr id="1026" name="Picture 2" descr="user interface - What are MVP and MVC and what is the difference? - Stack  Overflow">
            <a:extLst>
              <a:ext uri="{FF2B5EF4-FFF2-40B4-BE49-F238E27FC236}">
                <a16:creationId xmlns:a16="http://schemas.microsoft.com/office/drawing/2014/main" id="{6CF0E579-1C7D-5B55-4669-52C87EEEAB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416300"/>
            <a:ext cx="7353300" cy="307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54274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339beee1c10_0_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/>
              <a:t>Quiz time</a:t>
            </a:r>
            <a:endParaRPr/>
          </a:p>
        </p:txBody>
      </p:sp>
      <p:sp>
        <p:nvSpPr>
          <p:cNvPr id="162" name="Google Shape;162;g339beee1c10_0_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AA0D8-B95A-7450-52F9-752A8AD8E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Testovanie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C91594-1B50-7FB9-CFCD-909B63A83E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dirty="0" err="1"/>
              <a:t>Jednotkov</a:t>
            </a:r>
            <a:r>
              <a:rPr lang="sk-SK" dirty="0"/>
              <a:t>é</a:t>
            </a:r>
            <a:endParaRPr lang="en-US" dirty="0"/>
          </a:p>
          <a:p>
            <a:pPr lvl="0"/>
            <a:r>
              <a:rPr lang="sk-SK" dirty="0"/>
              <a:t>Integračné</a:t>
            </a:r>
            <a:endParaRPr lang="en-US" dirty="0"/>
          </a:p>
          <a:p>
            <a:pPr lvl="0"/>
            <a:r>
              <a:rPr lang="sk-SK" dirty="0"/>
              <a:t>Funkčné</a:t>
            </a:r>
            <a:endParaRPr lang="en-US" dirty="0"/>
          </a:p>
          <a:p>
            <a:pPr lvl="0"/>
            <a:r>
              <a:rPr lang="sk-SK" dirty="0"/>
              <a:t>Akceptačné</a:t>
            </a:r>
            <a:endParaRPr lang="en-US" dirty="0"/>
          </a:p>
          <a:p>
            <a:pPr lvl="0"/>
            <a:r>
              <a:rPr lang="sk-SK" dirty="0"/>
              <a:t>Výkonnostné</a:t>
            </a:r>
            <a:endParaRPr lang="en-US" dirty="0"/>
          </a:p>
          <a:p>
            <a:pPr lvl="0"/>
            <a:r>
              <a:rPr lang="sk-SK" dirty="0"/>
              <a:t>E2E</a:t>
            </a:r>
            <a:endParaRPr lang="en-US" dirty="0"/>
          </a:p>
          <a:p>
            <a:pPr lvl="0"/>
            <a:r>
              <a:rPr lang="en-US" dirty="0" err="1"/>
              <a:t>Bezpe</a:t>
            </a:r>
            <a:r>
              <a:rPr lang="sk-SK" dirty="0"/>
              <a:t>čnostné</a:t>
            </a:r>
            <a:endParaRPr lang="en-US" dirty="0"/>
          </a:p>
        </p:txBody>
      </p:sp>
      <p:pic>
        <p:nvPicPr>
          <p:cNvPr id="4098" name="Picture 2" descr="Software Testing Pyramid: Strategy and Application | DogQ">
            <a:extLst>
              <a:ext uri="{FF2B5EF4-FFF2-40B4-BE49-F238E27FC236}">
                <a16:creationId xmlns:a16="http://schemas.microsoft.com/office/drawing/2014/main" id="{04DFF415-1D36-669D-17BE-3F06B4E27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6982" y="828097"/>
            <a:ext cx="8005618" cy="4002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5603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F1297-0F40-667F-7319-ECB5BE9EF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Jednotkov</a:t>
            </a:r>
            <a:r>
              <a:rPr lang="sk-SK" dirty="0"/>
              <a:t>é testovanie (</a:t>
            </a:r>
            <a:r>
              <a:rPr lang="sk-SK" dirty="0" err="1"/>
              <a:t>JUnit</a:t>
            </a:r>
            <a:r>
              <a:rPr lang="sk-SK" dirty="0"/>
              <a:t>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9AC841-FA11-EE2D-A815-3FA4CD4628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Testujeme jednotky (najmenšie funkčné celky)</a:t>
            </a:r>
          </a:p>
          <a:p>
            <a:r>
              <a:rPr lang="sk-SK" dirty="0"/>
              <a:t>Integrálna súčasť vývoja</a:t>
            </a:r>
            <a:r>
              <a:rPr lang="en-US" dirty="0"/>
              <a:t> - p</a:t>
            </a:r>
            <a:r>
              <a:rPr lang="sk-SK" dirty="0" err="1"/>
              <a:t>íše</a:t>
            </a:r>
            <a:r>
              <a:rPr lang="sk-SK" dirty="0"/>
              <a:t> ich programátor čo implementuje</a:t>
            </a:r>
            <a:r>
              <a:rPr lang="en-US" dirty="0"/>
              <a:t> dan</a:t>
            </a:r>
            <a:r>
              <a:rPr lang="sk-SK" dirty="0"/>
              <a:t>ú </a:t>
            </a:r>
            <a:r>
              <a:rPr lang="en-US" dirty="0" err="1"/>
              <a:t>funkcionalitu</a:t>
            </a:r>
            <a:endParaRPr lang="sk-SK" dirty="0"/>
          </a:p>
          <a:p>
            <a:r>
              <a:rPr lang="sk-SK" dirty="0"/>
              <a:t>Kód musí byť napísaný </a:t>
            </a:r>
            <a:r>
              <a:rPr lang="en-US" dirty="0" err="1"/>
              <a:t>tak</a:t>
            </a:r>
            <a:r>
              <a:rPr lang="en-US" dirty="0"/>
              <a:t>, </a:t>
            </a:r>
            <a:r>
              <a:rPr lang="sk-SK" dirty="0"/>
              <a:t>aby bol testovateľný</a:t>
            </a:r>
          </a:p>
          <a:p>
            <a:r>
              <a:rPr lang="sk-SK" dirty="0"/>
              <a:t>Napr. pri TDD (test </a:t>
            </a:r>
            <a:r>
              <a:rPr lang="sk-SK" dirty="0" err="1"/>
              <a:t>driven</a:t>
            </a:r>
            <a:r>
              <a:rPr lang="sk-SK" dirty="0"/>
              <a:t> </a:t>
            </a:r>
            <a:r>
              <a:rPr lang="sk-SK" dirty="0" err="1"/>
              <a:t>development</a:t>
            </a:r>
            <a:r>
              <a:rPr lang="sk-SK" dirty="0"/>
              <a:t>) najprv píšem testy, až potom implementujem</a:t>
            </a:r>
            <a:endParaRPr lang="en-US" dirty="0"/>
          </a:p>
          <a:p>
            <a:r>
              <a:rPr lang="en-US" dirty="0" err="1"/>
              <a:t>Testujeme</a:t>
            </a:r>
            <a:r>
              <a:rPr lang="en-US" dirty="0"/>
              <a:t> </a:t>
            </a:r>
            <a:r>
              <a:rPr lang="en-US" dirty="0" err="1"/>
              <a:t>logiku</a:t>
            </a:r>
            <a:r>
              <a:rPr lang="en-US" dirty="0"/>
              <a:t>, </a:t>
            </a:r>
            <a:r>
              <a:rPr lang="en-US" dirty="0" err="1"/>
              <a:t>hrani</a:t>
            </a:r>
            <a:r>
              <a:rPr lang="sk-SK" dirty="0" err="1"/>
              <a:t>čné</a:t>
            </a:r>
            <a:r>
              <a:rPr lang="sk-SK" dirty="0"/>
              <a:t> prípady, </a:t>
            </a:r>
            <a:r>
              <a:rPr lang="sk-SK" dirty="0" err="1"/>
              <a:t>exception</a:t>
            </a:r>
            <a:r>
              <a:rPr lang="sk-SK" dirty="0"/>
              <a:t> </a:t>
            </a:r>
            <a:r>
              <a:rPr lang="sk-SK" dirty="0" err="1"/>
              <a:t>handling</a:t>
            </a:r>
            <a:r>
              <a:rPr lang="en-US" dirty="0"/>
              <a:t>, at</a:t>
            </a:r>
            <a:r>
              <a:rPr lang="sk-SK" dirty="0"/>
              <a:t>ď</a:t>
            </a:r>
            <a:endParaRPr lang="en-US" dirty="0"/>
          </a:p>
          <a:p>
            <a:r>
              <a:rPr lang="en-US" dirty="0"/>
              <a:t>Assert once</a:t>
            </a:r>
          </a:p>
        </p:txBody>
      </p:sp>
    </p:spTree>
    <p:extLst>
      <p:ext uri="{BB962C8B-B14F-4D97-AF65-F5344CB8AC3E}">
        <p14:creationId xmlns:p14="http://schemas.microsoft.com/office/powerpoint/2010/main" val="846505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3E940-262F-A7CC-B985-1D24CF22B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</a:t>
            </a:r>
            <a:r>
              <a:rPr lang="sk-SK" dirty="0" err="1"/>
              <a:t>ákladné</a:t>
            </a:r>
            <a:r>
              <a:rPr lang="sk-SK" dirty="0"/>
              <a:t> princípy jednotkového testovania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CB675D-7844-E662-4156-E72B4C92A8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Testy </a:t>
            </a:r>
            <a:r>
              <a:rPr lang="en-US" dirty="0" err="1"/>
              <a:t>maj</a:t>
            </a:r>
            <a:r>
              <a:rPr lang="sk-SK" dirty="0"/>
              <a:t>ú byť jednoduché</a:t>
            </a:r>
          </a:p>
          <a:p>
            <a:r>
              <a:rPr lang="sk-SK" dirty="0"/>
              <a:t>Testujte správanie</a:t>
            </a:r>
          </a:p>
          <a:p>
            <a:r>
              <a:rPr lang="sk-SK" dirty="0"/>
              <a:t>AAA – </a:t>
            </a:r>
            <a:r>
              <a:rPr lang="sk-SK" dirty="0" err="1"/>
              <a:t>Arrange</a:t>
            </a:r>
            <a:r>
              <a:rPr lang="sk-SK" dirty="0"/>
              <a:t>, </a:t>
            </a:r>
            <a:r>
              <a:rPr lang="sk-SK" dirty="0" err="1"/>
              <a:t>Act</a:t>
            </a:r>
            <a:r>
              <a:rPr lang="sk-SK" dirty="0"/>
              <a:t>, </a:t>
            </a:r>
            <a:r>
              <a:rPr lang="sk-SK" dirty="0" err="1"/>
              <a:t>Assert</a:t>
            </a:r>
            <a:endParaRPr lang="sk-SK" dirty="0"/>
          </a:p>
          <a:p>
            <a:r>
              <a:rPr lang="sk-SK" dirty="0"/>
              <a:t>Testy sú deterministické</a:t>
            </a:r>
            <a:r>
              <a:rPr lang="en-US" dirty="0"/>
              <a:t>, </a:t>
            </a:r>
            <a:r>
              <a:rPr lang="sk-SK" dirty="0"/>
              <a:t>izolované, nezávislé</a:t>
            </a:r>
          </a:p>
          <a:p>
            <a:r>
              <a:rPr lang="sk-SK" dirty="0"/>
              <a:t>Dáta majú byť čo najbližšie k realite</a:t>
            </a:r>
          </a:p>
          <a:p>
            <a:endParaRPr lang="en-US" dirty="0"/>
          </a:p>
          <a:p>
            <a:r>
              <a:rPr lang="en-US" dirty="0"/>
              <a:t>100%-line coverage vs e.g. branch coverage</a:t>
            </a:r>
          </a:p>
          <a:p>
            <a:r>
              <a:rPr lang="en-US" dirty="0" err="1"/>
              <a:t>Testova</a:t>
            </a:r>
            <a:r>
              <a:rPr lang="sk-SK" dirty="0"/>
              <a:t>ť </a:t>
            </a:r>
            <a:r>
              <a:rPr lang="sk-SK" dirty="0" err="1"/>
              <a:t>settery</a:t>
            </a:r>
            <a:r>
              <a:rPr lang="sk-SK" dirty="0"/>
              <a:t> a </a:t>
            </a:r>
            <a:r>
              <a:rPr lang="sk-SK" dirty="0" err="1"/>
              <a:t>gettery</a:t>
            </a:r>
            <a:r>
              <a:rPr lang="sk-SK" dirty="0"/>
              <a:t>?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2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CF4F0-0258-E33A-2D01-E6EBA20AA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Jednotkové testovanie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0261D7-1630-94C0-69E7-C61B9B8AAB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>
                <a:hlinkClick r:id="rId2"/>
              </a:rPr>
              <a:t>https://junit.org/junit5/docs/current/user-guide/</a:t>
            </a:r>
          </a:p>
          <a:p>
            <a:r>
              <a:rPr lang="en-US" dirty="0">
                <a:hlinkClick r:id="rId2"/>
              </a:rPr>
              <a:t>https://github.com/DiUS/java-faker</a:t>
            </a:r>
            <a:endParaRPr lang="sk-SK" dirty="0"/>
          </a:p>
          <a:p>
            <a:r>
              <a:rPr lang="en-US" dirty="0">
                <a:hlinkClick r:id="rId3"/>
              </a:rPr>
              <a:t>https://site.mockito.org/</a:t>
            </a:r>
            <a:endParaRPr lang="sk-SK" dirty="0"/>
          </a:p>
          <a:p>
            <a:r>
              <a:rPr lang="sk-SK" dirty="0">
                <a:hlinkClick r:id="rId4"/>
              </a:rPr>
              <a:t>https://github.com/Jur1cek/jUnit_examples/</a:t>
            </a:r>
            <a:endParaRPr lang="sk-SK" dirty="0"/>
          </a:p>
          <a:p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598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B85C3-0B6E-EA02-86D5-54012650D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4C07B5-F76A-9CB5-5CB0-BE27A906D4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GUI je vždy oddelené od aplikačnej logiky</a:t>
            </a:r>
          </a:p>
          <a:p>
            <a:r>
              <a:rPr lang="sk-SK" dirty="0"/>
              <a:t>Swing, </a:t>
            </a:r>
            <a:r>
              <a:rPr lang="sk-SK" dirty="0" err="1"/>
              <a:t>JavaFX</a:t>
            </a:r>
            <a:r>
              <a:rPr lang="sk-SK" dirty="0"/>
              <a:t>, SWT, </a:t>
            </a:r>
            <a:r>
              <a:rPr lang="sk-SK" dirty="0" err="1"/>
              <a:t>atď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94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B985E-ADCD-0557-2040-3FA80EA1B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C148A1-911C-C846-2FA2-7D3CDCDE73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Priamo v Jave</a:t>
            </a:r>
          </a:p>
          <a:p>
            <a:r>
              <a:rPr lang="sk-SK" dirty="0" err="1"/>
              <a:t>Lightweight</a:t>
            </a:r>
            <a:endParaRPr lang="sk-SK" dirty="0"/>
          </a:p>
          <a:p>
            <a:r>
              <a:rPr lang="sk-SK" dirty="0"/>
              <a:t>Komponentový </a:t>
            </a:r>
            <a:r>
              <a:rPr lang="sk-SK" dirty="0" err="1"/>
              <a:t>framework</a:t>
            </a:r>
            <a:endParaRPr lang="sk-SK" dirty="0"/>
          </a:p>
          <a:p>
            <a:r>
              <a:rPr lang="en-US" dirty="0"/>
              <a:t>MVC pattern:</a:t>
            </a:r>
          </a:p>
          <a:p>
            <a:pPr lvl="1"/>
            <a:r>
              <a:rPr lang="en-US" dirty="0"/>
              <a:t>Model – d</a:t>
            </a:r>
            <a:r>
              <a:rPr lang="sk-SK" dirty="0" err="1"/>
              <a:t>áda</a:t>
            </a:r>
            <a:r>
              <a:rPr lang="sk-SK" dirty="0"/>
              <a:t> komponentu</a:t>
            </a:r>
          </a:p>
          <a:p>
            <a:pPr lvl="1"/>
            <a:r>
              <a:rPr lang="sk-SK" dirty="0" err="1"/>
              <a:t>View</a:t>
            </a:r>
            <a:r>
              <a:rPr lang="sk-SK" dirty="0"/>
              <a:t> – vizuálna reprezentácia dát</a:t>
            </a:r>
          </a:p>
          <a:p>
            <a:pPr lvl="1"/>
            <a:r>
              <a:rPr lang="sk-SK" dirty="0" err="1"/>
              <a:t>Controller</a:t>
            </a:r>
            <a:r>
              <a:rPr lang="sk-SK" dirty="0"/>
              <a:t> – používateľský </a:t>
            </a:r>
            <a:r>
              <a:rPr lang="sk-SK" dirty="0" err="1"/>
              <a:t>input</a:t>
            </a:r>
            <a:r>
              <a:rPr lang="sk-SK" dirty="0"/>
              <a:t> z </a:t>
            </a:r>
            <a:r>
              <a:rPr lang="sk-SK" dirty="0" err="1"/>
              <a:t>view</a:t>
            </a:r>
            <a:r>
              <a:rPr lang="sk-SK" dirty="0"/>
              <a:t> reflektuje do dát modelu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288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619A3-4A4B-80F1-C360-5AEE83184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Listeners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E3A4ED-23C8-63A0-7E0C-D180571D2C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ActionListener</a:t>
            </a:r>
          </a:p>
          <a:p>
            <a:r>
              <a:rPr lang="en-US" dirty="0" err="1"/>
              <a:t>ComponentListener</a:t>
            </a:r>
            <a:endParaRPr lang="en-US" dirty="0"/>
          </a:p>
          <a:p>
            <a:r>
              <a:rPr lang="en-US" dirty="0" err="1"/>
              <a:t>ItemListener</a:t>
            </a:r>
            <a:endParaRPr lang="en-US" dirty="0"/>
          </a:p>
          <a:p>
            <a:r>
              <a:rPr lang="en-US" dirty="0" err="1"/>
              <a:t>KeyListener</a:t>
            </a:r>
            <a:endParaRPr lang="en-US" dirty="0"/>
          </a:p>
          <a:p>
            <a:r>
              <a:rPr lang="en-US" dirty="0" err="1"/>
              <a:t>MouseListener</a:t>
            </a:r>
            <a:endParaRPr lang="en-US" dirty="0"/>
          </a:p>
          <a:p>
            <a:r>
              <a:rPr lang="en-US" dirty="0" err="1"/>
              <a:t>WindowListener</a:t>
            </a:r>
            <a:endParaRPr lang="en-US" dirty="0"/>
          </a:p>
          <a:p>
            <a:r>
              <a:rPr lang="en-US" dirty="0" err="1"/>
              <a:t>AdjustmentListener</a:t>
            </a:r>
            <a:endParaRPr lang="en-US" dirty="0"/>
          </a:p>
          <a:p>
            <a:r>
              <a:rPr lang="en-US" dirty="0" err="1"/>
              <a:t>ContainerListener</a:t>
            </a:r>
            <a:endParaRPr lang="en-US" dirty="0"/>
          </a:p>
          <a:p>
            <a:r>
              <a:rPr lang="en-US" dirty="0" err="1"/>
              <a:t>MouseMotionListener</a:t>
            </a:r>
            <a:endParaRPr lang="en-US" dirty="0"/>
          </a:p>
          <a:p>
            <a:r>
              <a:rPr lang="en-US" dirty="0" err="1"/>
              <a:t>FocusListener</a:t>
            </a:r>
            <a:endParaRPr lang="en-US" dirty="0"/>
          </a:p>
          <a:p>
            <a:r>
              <a:rPr lang="en-US" dirty="0"/>
              <a:t>…</a:t>
            </a:r>
          </a:p>
        </p:txBody>
      </p:sp>
      <p:pic>
        <p:nvPicPr>
          <p:cNvPr id="7" name="Picture 6" descr="A diagram of a function&#10;&#10;AI-generated content may be incorrect.">
            <a:extLst>
              <a:ext uri="{FF2B5EF4-FFF2-40B4-BE49-F238E27FC236}">
                <a16:creationId xmlns:a16="http://schemas.microsoft.com/office/drawing/2014/main" id="{2E208FC3-4D91-F5B5-F5C6-437D36132A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8550" y="1356741"/>
            <a:ext cx="3905250" cy="440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909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4F180-33D5-2895-6841-F3CFE23B1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7E7151-6BDD-805A-947C-FD1F851456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Obsahuje</a:t>
            </a:r>
            <a:r>
              <a:rPr lang="en-US" dirty="0"/>
              <a:t> d</a:t>
            </a:r>
            <a:r>
              <a:rPr lang="sk-SK" dirty="0" err="1"/>
              <a:t>áta</a:t>
            </a:r>
            <a:r>
              <a:rPr lang="sk-SK" dirty="0"/>
              <a:t> o udalosti</a:t>
            </a:r>
            <a:endParaRPr lang="en-US" dirty="0"/>
          </a:p>
          <a:p>
            <a:r>
              <a:rPr lang="en-US" dirty="0" err="1"/>
              <a:t>ActionEvent</a:t>
            </a:r>
            <a:endParaRPr lang="en-US" dirty="0"/>
          </a:p>
          <a:p>
            <a:r>
              <a:rPr lang="en-US" dirty="0" err="1"/>
              <a:t>ComponentEvent</a:t>
            </a:r>
            <a:endParaRPr lang="en-US" dirty="0"/>
          </a:p>
          <a:p>
            <a:r>
              <a:rPr lang="en-US" dirty="0" err="1"/>
              <a:t>ItemEvent</a:t>
            </a:r>
            <a:endParaRPr lang="en-US" dirty="0"/>
          </a:p>
          <a:p>
            <a:r>
              <a:rPr lang="en-US" dirty="0"/>
              <a:t>…</a:t>
            </a:r>
          </a:p>
          <a:p>
            <a:r>
              <a:rPr lang="en-US" dirty="0" err="1"/>
              <a:t>getActionCommand</a:t>
            </a:r>
            <a:r>
              <a:rPr lang="en-US" dirty="0"/>
              <a:t>()</a:t>
            </a:r>
          </a:p>
          <a:p>
            <a:r>
              <a:rPr lang="en-US" dirty="0" err="1"/>
              <a:t>getSource</a:t>
            </a:r>
            <a:r>
              <a:rPr lang="en-US" dirty="0"/>
              <a:t>()</a:t>
            </a:r>
          </a:p>
          <a:p>
            <a:r>
              <a:rPr lang="en-US" dirty="0" err="1"/>
              <a:t>getWhen</a:t>
            </a:r>
            <a:r>
              <a:rPr lang="en-US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685499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5578</TotalTime>
  <Words>524</Words>
  <Application>Microsoft Office PowerPoint</Application>
  <PresentationFormat>Widescreen</PresentationFormat>
  <Paragraphs>117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Play</vt:lpstr>
      <vt:lpstr>Arial</vt:lpstr>
      <vt:lpstr>Office Theme</vt:lpstr>
      <vt:lpstr>Objektovo Orientované programovanie</vt:lpstr>
      <vt:lpstr>Testovanie</vt:lpstr>
      <vt:lpstr>Jednotkové testovanie (JUnit)</vt:lpstr>
      <vt:lpstr>Základné princípy jednotkového testovania</vt:lpstr>
      <vt:lpstr>Jednotkové testovanie</vt:lpstr>
      <vt:lpstr>GUI</vt:lpstr>
      <vt:lpstr>Swing</vt:lpstr>
      <vt:lpstr>Event Listeners</vt:lpstr>
      <vt:lpstr>Event</vt:lpstr>
      <vt:lpstr>Event handling </vt:lpstr>
      <vt:lpstr>Vnútorné triedy</vt:lpstr>
      <vt:lpstr>Lambda výraz</vt:lpstr>
      <vt:lpstr>Layout</vt:lpstr>
      <vt:lpstr>Layout managers</vt:lpstr>
      <vt:lpstr>Layouts</vt:lpstr>
      <vt:lpstr>BorderLayout</vt:lpstr>
      <vt:lpstr>Komponenty vo Swingu</vt:lpstr>
      <vt:lpstr>GUI všeobecne</vt:lpstr>
      <vt:lpstr>Quiz time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Juraj Petrík</dc:creator>
  <cp:lastModifiedBy>Petrík Juraj</cp:lastModifiedBy>
  <cp:revision>182</cp:revision>
  <dcterms:created xsi:type="dcterms:W3CDTF">2025-02-20T11:42:45Z</dcterms:created>
  <dcterms:modified xsi:type="dcterms:W3CDTF">2025-03-20T13:32:18Z</dcterms:modified>
</cp:coreProperties>
</file>